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9E9"/>
    <a:srgbClr val="17385F"/>
    <a:srgbClr val="132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6" autoAdjust="0"/>
    <p:restoredTop sz="94658" autoAdjust="0"/>
  </p:normalViewPr>
  <p:slideViewPr>
    <p:cSldViewPr>
      <p:cViewPr>
        <p:scale>
          <a:sx n="77" d="100"/>
          <a:sy n="77" d="100"/>
        </p:scale>
        <p:origin x="-11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2060848"/>
            <a:ext cx="8229600" cy="4065315"/>
          </a:xfrm>
          <a:prstGeom prst="rect">
            <a:avLst/>
          </a:prstGeom>
        </p:spPr>
        <p:txBody>
          <a:bodyPr vert="horz" lIns="91440" tIns="45720" rIns="91440" bIns="45720" rtlCol="0">
            <a:normAutofit/>
          </a:bodyPr>
          <a:lstStyle/>
          <a:p>
            <a:pPr lvl="0"/>
            <a:r>
              <a:rPr lang="en-US" dirty="0" smtClean="0"/>
              <a:t>Strategic Managerial Accounting: hospitality, tourism &amp; events applications 6e</a:t>
            </a:r>
          </a:p>
          <a:p>
            <a:pPr lvl="0"/>
            <a:endParaRPr lang="cy-GB" dirty="0" smtClean="0"/>
          </a:p>
          <a:p>
            <a:pPr lvl="0"/>
            <a:endParaRPr lang="en-US" dirty="0"/>
          </a:p>
        </p:txBody>
      </p:sp>
      <p:sp>
        <p:nvSpPr>
          <p:cNvPr id="7" name="Text Box 14"/>
          <p:cNvSpPr txBox="1">
            <a:spLocks noChangeArrowheads="1"/>
          </p:cNvSpPr>
          <p:nvPr userDrawn="1"/>
        </p:nvSpPr>
        <p:spPr bwMode="auto">
          <a:xfrm>
            <a:off x="2039938" y="6497638"/>
            <a:ext cx="7104062" cy="360362"/>
          </a:xfrm>
          <a:prstGeom prst="rect">
            <a:avLst/>
          </a:prstGeom>
          <a:noFill/>
          <a:ln w="9525">
            <a:noFill/>
            <a:miter lim="800000"/>
            <a:headEnd/>
            <a:tailEnd/>
          </a:ln>
          <a:effectLst/>
        </p:spPr>
        <p:txBody>
          <a:bodyPr/>
          <a:lstStyle/>
          <a:p>
            <a:pPr algn="r" eaLnBrk="0" hangingPunct="0"/>
            <a:r>
              <a:rPr lang="en-GB" sz="900" dirty="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2012 Jones </a:t>
            </a:r>
            <a:r>
              <a:rPr lang="en-GB" sz="900" dirty="0">
                <a:solidFill>
                  <a:schemeClr val="tx1"/>
                </a:solidFill>
                <a:latin typeface="Arial" pitchFamily="34" charset="0"/>
                <a:cs typeface="Arial" pitchFamily="34" charset="0"/>
              </a:rPr>
              <a:t>et al: </a:t>
            </a:r>
            <a:r>
              <a:rPr lang="en-GB" sz="900" i="1" dirty="0" smtClean="0">
                <a:solidFill>
                  <a:schemeClr val="tx1"/>
                </a:solidFill>
                <a:latin typeface="Arial" pitchFamily="34" charset="0"/>
                <a:cs typeface="Arial" pitchFamily="34" charset="0"/>
              </a:rPr>
              <a:t>Strategic</a:t>
            </a:r>
            <a:r>
              <a:rPr lang="en-GB" sz="900" i="1" baseline="0" dirty="0" smtClean="0">
                <a:solidFill>
                  <a:schemeClr val="tx1"/>
                </a:solidFill>
                <a:latin typeface="Arial" pitchFamily="34" charset="0"/>
                <a:cs typeface="Arial" pitchFamily="34" charset="0"/>
              </a:rPr>
              <a:t> Managerial Accounting: </a:t>
            </a:r>
            <a:r>
              <a:rPr lang="en-US" sz="900" i="1" dirty="0" smtClean="0">
                <a:solidFill>
                  <a:schemeClr val="tx1"/>
                </a:solidFill>
                <a:latin typeface="Arial" pitchFamily="34" charset="0"/>
                <a:cs typeface="Arial" pitchFamily="34" charset="0"/>
              </a:rPr>
              <a:t>Hospitality, Tourism &amp; Events Applications</a:t>
            </a:r>
            <a:r>
              <a:rPr lang="en-GB" sz="900" i="1" dirty="0" smtClean="0">
                <a:solidFill>
                  <a:schemeClr val="tx1"/>
                </a:solidFill>
                <a:latin typeface="Arial" pitchFamily="34" charset="0"/>
                <a:cs typeface="Arial" pitchFamily="34" charset="0"/>
              </a:rPr>
              <a:t> </a:t>
            </a:r>
            <a:r>
              <a:rPr lang="en-GB" sz="900" dirty="0" smtClean="0">
                <a:solidFill>
                  <a:schemeClr val="tx1"/>
                </a:solidFill>
                <a:latin typeface="Arial" pitchFamily="34" charset="0"/>
                <a:cs typeface="Arial" pitchFamily="34" charset="0"/>
              </a:rPr>
              <a:t>6thedition</a:t>
            </a:r>
            <a:r>
              <a:rPr lang="en-GB" sz="900" dirty="0">
                <a:solidFill>
                  <a:schemeClr val="tx1"/>
                </a:solidFill>
                <a:latin typeface="Arial" pitchFamily="34" charset="0"/>
                <a:cs typeface="Arial" pitchFamily="34" charset="0"/>
              </a:rPr>
              <a:t>, </a:t>
            </a:r>
            <a:r>
              <a:rPr lang="en-GB" sz="900" dirty="0" err="1" smtClean="0">
                <a:solidFill>
                  <a:schemeClr val="tx1"/>
                </a:solidFill>
                <a:latin typeface="Arial" pitchFamily="34" charset="0"/>
                <a:cs typeface="Arial" pitchFamily="34" charset="0"/>
              </a:rPr>
              <a:t>Goodfellow</a:t>
            </a:r>
            <a:r>
              <a:rPr lang="en-GB" sz="900" dirty="0" smtClean="0">
                <a:solidFill>
                  <a:schemeClr val="tx1"/>
                </a:solidFill>
                <a:latin typeface="Arial" pitchFamily="34" charset="0"/>
                <a:cs typeface="Arial" pitchFamily="34" charset="0"/>
              </a:rPr>
              <a:t> </a:t>
            </a:r>
            <a:r>
              <a:rPr lang="en-GB" sz="900" dirty="0">
                <a:solidFill>
                  <a:schemeClr val="tx1"/>
                </a:solidFill>
                <a:latin typeface="Arial" pitchFamily="34" charset="0"/>
                <a:cs typeface="Arial" pitchFamily="34" charset="0"/>
              </a:rPr>
              <a:t>Publishers</a:t>
            </a:r>
          </a:p>
        </p:txBody>
      </p:sp>
      <p:pic>
        <p:nvPicPr>
          <p:cNvPr id="8" name="Picture 7" descr="GP_JONES_WEB.jpg"/>
          <p:cNvPicPr>
            <a:picLocks noChangeAspect="1"/>
          </p:cNvPicPr>
          <p:nvPr userDrawn="1"/>
        </p:nvPicPr>
        <p:blipFill>
          <a:blip r:embed="rId3" cstate="print"/>
          <a:stretch>
            <a:fillRect/>
          </a:stretch>
        </p:blipFill>
        <p:spPr>
          <a:xfrm>
            <a:off x="7452320" y="260647"/>
            <a:ext cx="1276475" cy="1662841"/>
          </a:xfrm>
          <a:prstGeom prst="rect">
            <a:avLst/>
          </a:prstGeom>
        </p:spPr>
      </p:pic>
      <p:pic>
        <p:nvPicPr>
          <p:cNvPr id="9" name="Picture 8" descr="GP LOGO1.jpg"/>
          <p:cNvPicPr>
            <a:picLocks noChangeAspect="1"/>
          </p:cNvPicPr>
          <p:nvPr userDrawn="1"/>
        </p:nvPicPr>
        <p:blipFill>
          <a:blip r:embed="rId4" cstate="print"/>
          <a:stretch>
            <a:fillRect/>
          </a:stretch>
        </p:blipFill>
        <p:spPr>
          <a:xfrm>
            <a:off x="395536" y="6165304"/>
            <a:ext cx="504056" cy="48534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3200" kern="1200">
          <a:solidFill>
            <a:schemeClr val="tx1"/>
          </a:solidFill>
          <a:latin typeface="Verdana" pitchFamily="34" charset="0"/>
          <a:ea typeface="+mj-ea"/>
          <a:cs typeface="+mj-cs"/>
        </a:defRPr>
      </a:lvl1pPr>
    </p:titleStyle>
    <p:bodyStyle>
      <a:lvl1pPr marL="342900" indent="-342900" algn="ctr" defTabSz="914400" rtl="0" eaLnBrk="1" latinLnBrk="0" hangingPunct="1">
        <a:spcBef>
          <a:spcPct val="20000"/>
        </a:spcBef>
        <a:buFont typeface="Arial" pitchFamily="34" charset="0"/>
        <a:buNone/>
        <a:defRPr sz="3200" b="1" kern="1200" baseline="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Chapter 16</a:t>
            </a:r>
            <a:endParaRPr lang="en-US" b="1" dirty="0">
              <a:solidFill>
                <a:schemeClr val="bg1"/>
              </a:solidFill>
            </a:endParaRPr>
          </a:p>
        </p:txBody>
      </p:sp>
      <p:sp>
        <p:nvSpPr>
          <p:cNvPr id="3" name="Subtitle 2"/>
          <p:cNvSpPr>
            <a:spLocks noGrp="1"/>
          </p:cNvSpPr>
          <p:nvPr>
            <p:ph type="subTitle" idx="1"/>
          </p:nvPr>
        </p:nvSpPr>
        <p:spPr>
          <a:xfrm>
            <a:off x="683568" y="2060848"/>
            <a:ext cx="8064896" cy="3816424"/>
          </a:xfrm>
          <a:solidFill>
            <a:schemeClr val="tx2">
              <a:lumMod val="50000"/>
            </a:schemeClr>
          </a:solidFill>
        </p:spPr>
        <p:txBody>
          <a:bodyPr/>
          <a:lstStyle/>
          <a:p>
            <a:endParaRPr lang="en-US" dirty="0" smtClean="0">
              <a:solidFill>
                <a:schemeClr val="bg1"/>
              </a:solidFill>
            </a:endParaRPr>
          </a:p>
          <a:p>
            <a:r>
              <a:rPr lang="en-US" dirty="0" smtClean="0">
                <a:solidFill>
                  <a:schemeClr val="bg1"/>
                </a:solidFill>
              </a:rPr>
              <a:t>Strategic Management Accounting</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Comparison </a:t>
            </a:r>
            <a:r>
              <a:rPr lang="en-US" b="1" dirty="0" smtClean="0">
                <a:solidFill>
                  <a:schemeClr val="bg1"/>
                </a:solidFill>
              </a:rPr>
              <a:t>Continued</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024093740"/>
              </p:ext>
            </p:extLst>
          </p:nvPr>
        </p:nvGraphicFramePr>
        <p:xfrm>
          <a:off x="899592" y="1988840"/>
          <a:ext cx="7992888" cy="4543409"/>
        </p:xfrm>
        <a:graphic>
          <a:graphicData uri="http://schemas.openxmlformats.org/drawingml/2006/table">
            <a:tbl>
              <a:tblPr firstRow="1" firstCol="1" bandRow="1">
                <a:tableStyleId>{5C22544A-7EE6-4342-B048-85BDC9FD1C3A}</a:tableStyleId>
              </a:tblPr>
              <a:tblGrid>
                <a:gridCol w="1810118"/>
                <a:gridCol w="2819392"/>
                <a:gridCol w="3363378"/>
              </a:tblGrid>
              <a:tr h="288069">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Secondary Activities</a:t>
                      </a:r>
                    </a:p>
                  </a:txBody>
                  <a:tcPr marL="68580" marR="68580" marT="0" marB="0"/>
                </a:tc>
                <a:tc>
                  <a:txBody>
                    <a:bodyPr/>
                    <a:lstStyle/>
                    <a:p>
                      <a:pPr>
                        <a:lnSpc>
                          <a:spcPct val="115000"/>
                        </a:lnSpc>
                        <a:spcAft>
                          <a:spcPts val="0"/>
                        </a:spcAft>
                      </a:pPr>
                      <a:r>
                        <a:rPr lang="en-GB" sz="1400">
                          <a:effectLst/>
                          <a:latin typeface="Verdana" pitchFamily="34" charset="0"/>
                          <a:ea typeface="Verdana" pitchFamily="34" charset="0"/>
                          <a:cs typeface="Verdana" pitchFamily="34" charset="0"/>
                        </a:rPr>
                        <a:t>Fast Food</a:t>
                      </a:r>
                    </a:p>
                  </a:txBody>
                  <a:tcPr marL="68580" marR="68580" marT="0" marB="0"/>
                </a:tc>
                <a:tc>
                  <a:txBody>
                    <a:bodyPr/>
                    <a:lstStyle/>
                    <a:p>
                      <a:pPr>
                        <a:lnSpc>
                          <a:spcPct val="115000"/>
                        </a:lnSpc>
                        <a:spcAft>
                          <a:spcPts val="0"/>
                        </a:spcAft>
                      </a:pPr>
                      <a:r>
                        <a:rPr lang="en-GB" sz="1400" dirty="0">
                          <a:effectLst/>
                          <a:latin typeface="Verdana" pitchFamily="34" charset="0"/>
                          <a:ea typeface="Verdana" pitchFamily="34" charset="0"/>
                          <a:cs typeface="Verdana" pitchFamily="34" charset="0"/>
                        </a:rPr>
                        <a:t>Fine Dining</a:t>
                      </a:r>
                    </a:p>
                  </a:txBody>
                  <a:tcPr marL="68580" marR="68580" marT="0" marB="0"/>
                </a:tc>
              </a:tr>
              <a:tr h="900091">
                <a:tc>
                  <a:txBody>
                    <a:bodyPr/>
                    <a:lstStyle/>
                    <a:p>
                      <a:pPr>
                        <a:lnSpc>
                          <a:spcPct val="115000"/>
                        </a:lnSpc>
                        <a:spcAft>
                          <a:spcPts val="0"/>
                        </a:spcAft>
                      </a:pPr>
                      <a:r>
                        <a:rPr lang="en-GB" sz="1400">
                          <a:effectLst/>
                          <a:latin typeface="Verdana" pitchFamily="34" charset="0"/>
                          <a:ea typeface="Verdana" pitchFamily="34" charset="0"/>
                          <a:cs typeface="Verdana" pitchFamily="34" charset="0"/>
                        </a:rPr>
                        <a:t>Infrastructure</a:t>
                      </a:r>
                    </a:p>
                  </a:txBody>
                  <a:tcPr marL="68580" marR="68580"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Centralised organisational structures, compliance culture, technical control systems</a:t>
                      </a:r>
                    </a:p>
                  </a:txBody>
                  <a:tcPr marL="68580" marR="68580" marT="0" marB="0"/>
                </a:tc>
                <a:tc>
                  <a:txBody>
                    <a:bodyPr/>
                    <a:lstStyle/>
                    <a:p>
                      <a:pPr>
                        <a:lnSpc>
                          <a:spcPct val="115000"/>
                        </a:lnSpc>
                        <a:spcAft>
                          <a:spcPts val="0"/>
                        </a:spcAft>
                      </a:pPr>
                      <a:r>
                        <a:rPr lang="en-GB" sz="1400" b="1">
                          <a:solidFill>
                            <a:schemeClr val="tx2">
                              <a:lumMod val="75000"/>
                            </a:schemeClr>
                          </a:solidFill>
                          <a:effectLst/>
                          <a:latin typeface="Verdana" pitchFamily="34" charset="0"/>
                          <a:ea typeface="Verdana" pitchFamily="34" charset="0"/>
                          <a:cs typeface="Verdana" pitchFamily="34" charset="0"/>
                        </a:rPr>
                        <a:t>Entrepreneurial, small businesses, entrepreneurial culture, cultural control systems</a:t>
                      </a:r>
                    </a:p>
                  </a:txBody>
                  <a:tcPr marL="68580" marR="68580" marT="0" marB="0"/>
                </a:tc>
              </a:tr>
              <a:tr h="900091">
                <a:tc>
                  <a:txBody>
                    <a:bodyPr/>
                    <a:lstStyle/>
                    <a:p>
                      <a:pPr>
                        <a:lnSpc>
                          <a:spcPct val="115000"/>
                        </a:lnSpc>
                        <a:spcAft>
                          <a:spcPts val="0"/>
                        </a:spcAft>
                      </a:pPr>
                      <a:r>
                        <a:rPr lang="en-GB" sz="1400">
                          <a:effectLst/>
                          <a:latin typeface="Verdana" pitchFamily="34" charset="0"/>
                          <a:ea typeface="Verdana" pitchFamily="34" charset="0"/>
                          <a:cs typeface="Verdana" pitchFamily="34" charset="0"/>
                        </a:rPr>
                        <a:t>Human Resources</a:t>
                      </a:r>
                    </a:p>
                  </a:txBody>
                  <a:tcPr marL="68580" marR="68580"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Low skill levels, standard operating practices, workforce commoditisation, high turnover</a:t>
                      </a:r>
                    </a:p>
                  </a:txBody>
                  <a:tcPr marL="68580" marR="68580"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High skill levels, HR competences strategically critical, highly valued, key staff head hunted, </a:t>
                      </a:r>
                    </a:p>
                  </a:txBody>
                  <a:tcPr marL="68580" marR="68580" marT="0" marB="0"/>
                </a:tc>
              </a:tr>
              <a:tr h="1206101">
                <a:tc>
                  <a:txBody>
                    <a:bodyPr/>
                    <a:lstStyle/>
                    <a:p>
                      <a:pPr>
                        <a:lnSpc>
                          <a:spcPct val="115000"/>
                        </a:lnSpc>
                        <a:spcAft>
                          <a:spcPts val="0"/>
                        </a:spcAft>
                      </a:pPr>
                      <a:r>
                        <a:rPr lang="en-GB" sz="1400">
                          <a:effectLst/>
                          <a:latin typeface="Verdana" pitchFamily="34" charset="0"/>
                          <a:ea typeface="Verdana" pitchFamily="34" charset="0"/>
                          <a:cs typeface="Verdana" pitchFamily="34" charset="0"/>
                        </a:rPr>
                        <a:t>Technological Development</a:t>
                      </a:r>
                    </a:p>
                  </a:txBody>
                  <a:tcPr marL="68580" marR="68580" marT="0" marB="0"/>
                </a:tc>
                <a:tc>
                  <a:txBody>
                    <a:bodyPr/>
                    <a:lstStyle/>
                    <a:p>
                      <a:pPr>
                        <a:lnSpc>
                          <a:spcPct val="115000"/>
                        </a:lnSpc>
                        <a:spcAft>
                          <a:spcPts val="0"/>
                        </a:spcAft>
                      </a:pPr>
                      <a:r>
                        <a:rPr lang="en-GB" sz="1400" b="1">
                          <a:solidFill>
                            <a:schemeClr val="tx2">
                              <a:lumMod val="75000"/>
                            </a:schemeClr>
                          </a:solidFill>
                          <a:effectLst/>
                          <a:latin typeface="Verdana" pitchFamily="34" charset="0"/>
                          <a:ea typeface="Verdana" pitchFamily="34" charset="0"/>
                          <a:cs typeface="Verdana" pitchFamily="34" charset="0"/>
                        </a:rPr>
                        <a:t>Technology important, Information systems highly sophisticated automated ordering, standard recipes</a:t>
                      </a:r>
                    </a:p>
                  </a:txBody>
                  <a:tcPr marL="68580" marR="68580"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Technology less important, based on quality equipment, contemporary high quality fixtures and fittings</a:t>
                      </a:r>
                    </a:p>
                  </a:txBody>
                  <a:tcPr marL="68580" marR="68580" marT="0" marB="0"/>
                </a:tc>
              </a:tr>
              <a:tr h="594080">
                <a:tc>
                  <a:txBody>
                    <a:bodyPr/>
                    <a:lstStyle/>
                    <a:p>
                      <a:pPr>
                        <a:lnSpc>
                          <a:spcPct val="115000"/>
                        </a:lnSpc>
                        <a:spcAft>
                          <a:spcPts val="0"/>
                        </a:spcAft>
                      </a:pPr>
                      <a:r>
                        <a:rPr lang="en-GB" sz="1400">
                          <a:effectLst/>
                          <a:latin typeface="Verdana" pitchFamily="34" charset="0"/>
                          <a:ea typeface="Verdana" pitchFamily="34" charset="0"/>
                          <a:cs typeface="Verdana" pitchFamily="34" charset="0"/>
                        </a:rPr>
                        <a:t>Procurement</a:t>
                      </a:r>
                    </a:p>
                  </a:txBody>
                  <a:tcPr marL="68580" marR="68580" marT="0" marB="0"/>
                </a:tc>
                <a:tc>
                  <a:txBody>
                    <a:bodyPr/>
                    <a:lstStyle/>
                    <a:p>
                      <a:pPr>
                        <a:lnSpc>
                          <a:spcPct val="115000"/>
                        </a:lnSpc>
                        <a:spcAft>
                          <a:spcPts val="0"/>
                        </a:spcAft>
                      </a:pPr>
                      <a:r>
                        <a:rPr lang="en-GB" sz="1400" b="1">
                          <a:solidFill>
                            <a:schemeClr val="tx2">
                              <a:lumMod val="75000"/>
                            </a:schemeClr>
                          </a:solidFill>
                          <a:effectLst/>
                          <a:latin typeface="Verdana" pitchFamily="34" charset="0"/>
                          <a:ea typeface="Verdana" pitchFamily="34" charset="0"/>
                          <a:cs typeface="Verdana" pitchFamily="34" charset="0"/>
                        </a:rPr>
                        <a:t>Probably outsourced, focus on cost and consistency</a:t>
                      </a:r>
                    </a:p>
                  </a:txBody>
                  <a:tcPr marL="68580" marR="68580" marT="0" marB="0"/>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Typified by local supply, focus on quality and provenance</a:t>
                      </a:r>
                    </a:p>
                  </a:txBody>
                  <a:tcPr marL="68580" marR="68580" marT="0" marB="0"/>
                </a:tc>
              </a:tr>
            </a:tbl>
          </a:graphicData>
        </a:graphic>
      </p:graphicFrame>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Product Lifecycle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276871"/>
            <a:ext cx="7254869" cy="3933691"/>
          </a:xfrm>
          <a:prstGeom prst="rect">
            <a:avLst/>
          </a:prstGeom>
          <a:noFill/>
        </p:spPr>
      </p:pic>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Lifecycle return can be </a:t>
            </a:r>
            <a:r>
              <a:rPr lang="en-US" b="1" dirty="0" err="1" smtClean="0">
                <a:solidFill>
                  <a:schemeClr val="bg1"/>
                </a:solidFill>
              </a:rPr>
              <a:t>maximised</a:t>
            </a:r>
            <a:r>
              <a:rPr lang="en-US" b="1" dirty="0" smtClean="0">
                <a:solidFill>
                  <a:schemeClr val="bg1"/>
                </a:solidFill>
              </a:rPr>
              <a:t> by: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marL="571500" lvl="0" indent="-571500" algn="l" fontAlgn="base" hangingPunct="0">
              <a:buFont typeface="Wingdings" pitchFamily="2" charset="2"/>
              <a:buChar char="Ø"/>
            </a:pPr>
            <a:r>
              <a:rPr lang="en-GB" sz="4300" b="0" dirty="0">
                <a:solidFill>
                  <a:schemeClr val="tx2">
                    <a:lumMod val="75000"/>
                  </a:schemeClr>
                </a:solidFill>
              </a:rPr>
              <a:t>Maximise the length of the life </a:t>
            </a:r>
            <a:r>
              <a:rPr lang="en-GB" sz="4300" b="0" dirty="0" smtClean="0">
                <a:solidFill>
                  <a:schemeClr val="tx2">
                    <a:lumMod val="75000"/>
                  </a:schemeClr>
                </a:solidFill>
              </a:rPr>
              <a:t>cycle</a:t>
            </a:r>
            <a:endParaRPr lang="en-GB" sz="4300" b="0" dirty="0">
              <a:solidFill>
                <a:schemeClr val="tx2">
                  <a:lumMod val="75000"/>
                </a:schemeClr>
              </a:solidFill>
            </a:endParaRPr>
          </a:p>
          <a:p>
            <a:pPr algn="l"/>
            <a:r>
              <a:rPr lang="en-GB" sz="4300" b="0" dirty="0">
                <a:solidFill>
                  <a:schemeClr val="tx2">
                    <a:lumMod val="75000"/>
                  </a:schemeClr>
                </a:solidFill>
              </a:rPr>
              <a:t> </a:t>
            </a:r>
          </a:p>
          <a:p>
            <a:pPr marL="571500" lvl="0" indent="-571500" algn="l" fontAlgn="base" hangingPunct="0">
              <a:buFont typeface="Wingdings" pitchFamily="2" charset="2"/>
              <a:buChar char="Ø"/>
            </a:pPr>
            <a:r>
              <a:rPr lang="en-GB" sz="4300" b="0" dirty="0">
                <a:solidFill>
                  <a:schemeClr val="tx2">
                    <a:lumMod val="75000"/>
                  </a:schemeClr>
                </a:solidFill>
              </a:rPr>
              <a:t>Identify the design costs of the </a:t>
            </a:r>
            <a:r>
              <a:rPr lang="en-GB" sz="4300" b="0" dirty="0" smtClean="0">
                <a:solidFill>
                  <a:schemeClr val="tx2">
                    <a:lumMod val="75000"/>
                  </a:schemeClr>
                </a:solidFill>
              </a:rPr>
              <a:t>product/service</a:t>
            </a:r>
            <a:endParaRPr lang="en-GB" sz="4300" b="0" dirty="0">
              <a:solidFill>
                <a:schemeClr val="tx2">
                  <a:lumMod val="75000"/>
                </a:schemeClr>
              </a:solidFill>
            </a:endParaRPr>
          </a:p>
          <a:p>
            <a:pPr algn="l"/>
            <a:r>
              <a:rPr lang="en-GB" sz="4300" b="0" dirty="0">
                <a:solidFill>
                  <a:schemeClr val="tx2">
                    <a:lumMod val="75000"/>
                  </a:schemeClr>
                </a:solidFill>
              </a:rPr>
              <a:t> </a:t>
            </a:r>
          </a:p>
          <a:p>
            <a:pPr marL="571500" lvl="0" indent="-571500" algn="l" fontAlgn="base" hangingPunct="0">
              <a:buFont typeface="Wingdings" pitchFamily="2" charset="2"/>
              <a:buChar char="Ø"/>
            </a:pPr>
            <a:r>
              <a:rPr lang="en-GB" sz="4300" b="0" dirty="0">
                <a:solidFill>
                  <a:schemeClr val="tx2">
                    <a:lumMod val="75000"/>
                  </a:schemeClr>
                </a:solidFill>
              </a:rPr>
              <a:t>Minimise the time to </a:t>
            </a:r>
            <a:r>
              <a:rPr lang="en-GB" sz="4300" b="0" dirty="0" smtClean="0">
                <a:solidFill>
                  <a:schemeClr val="tx2">
                    <a:lumMod val="75000"/>
                  </a:schemeClr>
                </a:solidFill>
              </a:rPr>
              <a:t>market</a:t>
            </a:r>
            <a:endParaRPr lang="en-GB" sz="4300" b="0" dirty="0">
              <a:solidFill>
                <a:schemeClr val="tx2">
                  <a:lumMod val="75000"/>
                </a:schemeClr>
              </a:solidFill>
            </a:endParaRPr>
          </a:p>
          <a:p>
            <a:pPr algn="l"/>
            <a:r>
              <a:rPr lang="en-GB" sz="4300" b="0" dirty="0">
                <a:solidFill>
                  <a:schemeClr val="tx2">
                    <a:lumMod val="75000"/>
                  </a:schemeClr>
                </a:solidFill>
              </a:rPr>
              <a:t> </a:t>
            </a:r>
          </a:p>
          <a:p>
            <a:pPr marL="571500" lvl="0" indent="-571500" algn="l" fontAlgn="base" hangingPunct="0">
              <a:buFont typeface="Wingdings" pitchFamily="2" charset="2"/>
              <a:buChar char="Ø"/>
            </a:pPr>
            <a:r>
              <a:rPr lang="en-GB" sz="4300" b="0" dirty="0">
                <a:solidFill>
                  <a:schemeClr val="tx2">
                    <a:lumMod val="75000"/>
                  </a:schemeClr>
                </a:solidFill>
              </a:rPr>
              <a:t>Manage the projects cash </a:t>
            </a:r>
            <a:r>
              <a:rPr lang="en-GB" sz="4300" b="0" dirty="0" smtClean="0">
                <a:solidFill>
                  <a:schemeClr val="tx2">
                    <a:lumMod val="75000"/>
                  </a:schemeClr>
                </a:solidFill>
              </a:rPr>
              <a:t>flow</a:t>
            </a:r>
            <a:endParaRPr lang="en-GB" sz="4300" b="0" dirty="0">
              <a:solidFill>
                <a:schemeClr val="tx2">
                  <a:lumMod val="75000"/>
                </a:schemeClr>
              </a:solidFill>
            </a:endParaRPr>
          </a:p>
          <a:p>
            <a:pPr algn="l"/>
            <a:endParaRPr lang="en-US" b="0" dirty="0">
              <a:solidFill>
                <a:schemeClr val="tx2">
                  <a:lumMod val="75000"/>
                </a:schemeClr>
              </a:solidFill>
            </a:endParaRPr>
          </a:p>
        </p:txBody>
      </p:sp>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SMA Techniques</a:t>
            </a:r>
            <a:br>
              <a:rPr lang="en-US" b="1" dirty="0" smtClean="0">
                <a:solidFill>
                  <a:schemeClr val="bg1"/>
                </a:solidFill>
              </a:rPr>
            </a:br>
            <a:r>
              <a:rPr lang="en-GB" b="1" dirty="0" smtClean="0">
                <a:solidFill>
                  <a:schemeClr val="bg1"/>
                </a:solidFill>
              </a:rPr>
              <a:t>The </a:t>
            </a:r>
            <a:r>
              <a:rPr lang="en-GB" b="1" dirty="0">
                <a:solidFill>
                  <a:schemeClr val="bg1"/>
                </a:solidFill>
              </a:rPr>
              <a:t>balanced scorecard (BSC) </a:t>
            </a:r>
            <a:r>
              <a:rPr lang="en-GB" b="1" dirty="0" smtClean="0">
                <a:solidFill>
                  <a:schemeClr val="bg1"/>
                </a:solidFill>
              </a:rPr>
              <a:t>– linked with strategy</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285" t="29054" r="23738" b="14843"/>
          <a:stretch/>
        </p:blipFill>
        <p:spPr bwMode="auto">
          <a:xfrm>
            <a:off x="323528" y="1961643"/>
            <a:ext cx="7673546" cy="410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Other </a:t>
            </a:r>
            <a:r>
              <a:rPr lang="en-US" b="1" dirty="0" smtClean="0">
                <a:solidFill>
                  <a:schemeClr val="bg1"/>
                </a:solidFill>
              </a:rPr>
              <a:t>Tools of SMA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marL="457200" indent="-457200" algn="l">
              <a:buFont typeface="Wingdings" pitchFamily="2" charset="2"/>
              <a:buChar char="Ø"/>
            </a:pPr>
            <a:r>
              <a:rPr lang="en-US" b="0" dirty="0" smtClean="0">
                <a:solidFill>
                  <a:schemeClr val="tx2">
                    <a:lumMod val="75000"/>
                  </a:schemeClr>
                </a:solidFill>
              </a:rPr>
              <a:t>Activity Based Management</a:t>
            </a:r>
          </a:p>
          <a:p>
            <a:pPr marL="457200" indent="-457200" algn="l">
              <a:buFont typeface="Wingdings" pitchFamily="2" charset="2"/>
              <a:buChar char="Ø"/>
            </a:pPr>
            <a:r>
              <a:rPr lang="en-US" b="0" dirty="0" smtClean="0">
                <a:solidFill>
                  <a:schemeClr val="tx2">
                    <a:lumMod val="75000"/>
                  </a:schemeClr>
                </a:solidFill>
              </a:rPr>
              <a:t>Attribute Costing</a:t>
            </a:r>
          </a:p>
          <a:p>
            <a:pPr marL="457200" indent="-457200" algn="l">
              <a:buFont typeface="Wingdings" pitchFamily="2" charset="2"/>
              <a:buChar char="Ø"/>
            </a:pPr>
            <a:r>
              <a:rPr lang="en-US" b="0" dirty="0" smtClean="0">
                <a:solidFill>
                  <a:schemeClr val="tx2">
                    <a:lumMod val="75000"/>
                  </a:schemeClr>
                </a:solidFill>
              </a:rPr>
              <a:t>Competitor Analysis</a:t>
            </a:r>
          </a:p>
          <a:p>
            <a:pPr marL="457200" indent="-457200" algn="l">
              <a:buFont typeface="Wingdings" pitchFamily="2" charset="2"/>
              <a:buChar char="Ø"/>
            </a:pPr>
            <a:r>
              <a:rPr lang="en-US" b="0" dirty="0" smtClean="0">
                <a:solidFill>
                  <a:schemeClr val="tx2">
                    <a:lumMod val="75000"/>
                  </a:schemeClr>
                </a:solidFill>
              </a:rPr>
              <a:t>Brand Valuation</a:t>
            </a:r>
          </a:p>
          <a:p>
            <a:pPr marL="457200" indent="-457200" algn="l">
              <a:buFont typeface="Wingdings" pitchFamily="2" charset="2"/>
              <a:buChar char="Ø"/>
            </a:pPr>
            <a:r>
              <a:rPr lang="en-US" b="0" dirty="0" smtClean="0">
                <a:solidFill>
                  <a:schemeClr val="tx2">
                    <a:lumMod val="75000"/>
                  </a:schemeClr>
                </a:solidFill>
              </a:rPr>
              <a:t>Target Costing</a:t>
            </a:r>
          </a:p>
          <a:p>
            <a:pPr marL="457200" indent="-457200" algn="l">
              <a:buFont typeface="Wingdings" pitchFamily="2" charset="2"/>
              <a:buChar char="Ø"/>
            </a:pPr>
            <a:r>
              <a:rPr lang="en-US" b="0" dirty="0" smtClean="0">
                <a:solidFill>
                  <a:schemeClr val="tx2">
                    <a:lumMod val="75000"/>
                  </a:schemeClr>
                </a:solidFill>
              </a:rPr>
              <a:t>Strategic Costing</a:t>
            </a:r>
            <a:endParaRPr lang="en-US" b="0" dirty="0">
              <a:solidFill>
                <a:schemeClr val="tx2">
                  <a:lumMod val="75000"/>
                </a:schemeClr>
              </a:solidFill>
            </a:endParaRPr>
          </a:p>
        </p:txBody>
      </p:sp>
    </p:spTree>
    <p:extLst>
      <p:ext uri="{BB962C8B-B14F-4D97-AF65-F5344CB8AC3E}">
        <p14:creationId xmlns:p14="http://schemas.microsoft.com/office/powerpoint/2010/main" val="3133849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Summary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0000" lnSpcReduction="20000"/>
          </a:bodyPr>
          <a:lstStyle/>
          <a:p>
            <a:pPr marL="457200" indent="-457200" algn="l">
              <a:buFont typeface="Wingdings" pitchFamily="2" charset="2"/>
              <a:buChar char="Ø"/>
            </a:pPr>
            <a:r>
              <a:rPr lang="en-GB" b="0" dirty="0" smtClean="0">
                <a:solidFill>
                  <a:schemeClr val="tx2">
                    <a:lumMod val="75000"/>
                  </a:schemeClr>
                </a:solidFill>
              </a:rPr>
              <a:t>Strategic </a:t>
            </a:r>
            <a:r>
              <a:rPr lang="en-GB" b="0" dirty="0">
                <a:solidFill>
                  <a:schemeClr val="tx2">
                    <a:lumMod val="75000"/>
                  </a:schemeClr>
                </a:solidFill>
              </a:rPr>
              <a:t>management accounting addresses weaknesses in traditional management accounting</a:t>
            </a:r>
            <a:r>
              <a:rPr lang="en-GB" b="0" dirty="0" smtClean="0">
                <a:solidFill>
                  <a:schemeClr val="tx2">
                    <a:lumMod val="75000"/>
                  </a:schemeClr>
                </a:solidFill>
              </a:rPr>
              <a:t>.</a:t>
            </a:r>
          </a:p>
          <a:p>
            <a:pPr marL="457200" indent="-457200" algn="l">
              <a:buFont typeface="Wingdings" pitchFamily="2" charset="2"/>
              <a:buChar char="Ø"/>
            </a:pPr>
            <a:endParaRPr lang="en-GB" b="0" dirty="0">
              <a:solidFill>
                <a:schemeClr val="tx2">
                  <a:lumMod val="75000"/>
                </a:schemeClr>
              </a:solidFill>
            </a:endParaRPr>
          </a:p>
          <a:p>
            <a:pPr marL="457200" indent="-457200" algn="l">
              <a:buFont typeface="Wingdings" pitchFamily="2" charset="2"/>
              <a:buChar char="Ø"/>
            </a:pPr>
            <a:r>
              <a:rPr lang="en-GB" b="0" dirty="0" smtClean="0">
                <a:solidFill>
                  <a:schemeClr val="tx2">
                    <a:lumMod val="75000"/>
                  </a:schemeClr>
                </a:solidFill>
              </a:rPr>
              <a:t>The </a:t>
            </a:r>
            <a:r>
              <a:rPr lang="en-GB" b="0" dirty="0">
                <a:solidFill>
                  <a:schemeClr val="tx2">
                    <a:lumMod val="75000"/>
                  </a:schemeClr>
                </a:solidFill>
              </a:rPr>
              <a:t>modern market place requires a strategic focus to be applied to management accounting information and decision making</a:t>
            </a:r>
            <a:r>
              <a:rPr lang="en-GB" b="0" dirty="0" smtClean="0">
                <a:solidFill>
                  <a:schemeClr val="tx2">
                    <a:lumMod val="75000"/>
                  </a:schemeClr>
                </a:solidFill>
              </a:rPr>
              <a:t>.</a:t>
            </a:r>
          </a:p>
          <a:p>
            <a:pPr marL="457200" indent="-457200" algn="l">
              <a:buFont typeface="Wingdings" pitchFamily="2" charset="2"/>
              <a:buChar char="Ø"/>
            </a:pPr>
            <a:endParaRPr lang="en-GB" b="0" dirty="0">
              <a:solidFill>
                <a:schemeClr val="tx2">
                  <a:lumMod val="75000"/>
                </a:schemeClr>
              </a:solidFill>
            </a:endParaRPr>
          </a:p>
          <a:p>
            <a:pPr marL="457200" indent="-457200" algn="l">
              <a:buFont typeface="Wingdings" pitchFamily="2" charset="2"/>
              <a:buChar char="Ø"/>
            </a:pPr>
            <a:r>
              <a:rPr lang="en-GB" b="0" dirty="0" smtClean="0">
                <a:solidFill>
                  <a:schemeClr val="tx2">
                    <a:lumMod val="75000"/>
                  </a:schemeClr>
                </a:solidFill>
              </a:rPr>
              <a:t>A </a:t>
            </a:r>
            <a:r>
              <a:rPr lang="en-GB" b="0" dirty="0">
                <a:solidFill>
                  <a:schemeClr val="tx2">
                    <a:lumMod val="75000"/>
                  </a:schemeClr>
                </a:solidFill>
              </a:rPr>
              <a:t>number of strategic management accounting tools have been established to meet the needs of strategic management accounting information.</a:t>
            </a:r>
          </a:p>
          <a:p>
            <a:pPr algn="l"/>
            <a:endParaRPr lang="en-US" b="0" dirty="0">
              <a:solidFill>
                <a:schemeClr val="tx2">
                  <a:lumMod val="75000"/>
                </a:schemeClr>
              </a:solidFill>
            </a:endParaRPr>
          </a:p>
        </p:txBody>
      </p:sp>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Objectives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77500" lnSpcReduction="20000"/>
          </a:bodyPr>
          <a:lstStyle/>
          <a:p>
            <a:pPr algn="l"/>
            <a:r>
              <a:rPr lang="en-GB" b="0" dirty="0">
                <a:solidFill>
                  <a:schemeClr val="tx2">
                    <a:lumMod val="75000"/>
                  </a:schemeClr>
                </a:solidFill>
              </a:rPr>
              <a:t> </a:t>
            </a:r>
          </a:p>
          <a:p>
            <a:pPr algn="l"/>
            <a:r>
              <a:rPr lang="en-GB" b="0" dirty="0">
                <a:solidFill>
                  <a:schemeClr val="tx2">
                    <a:lumMod val="75000"/>
                  </a:schemeClr>
                </a:solidFill>
              </a:rPr>
              <a:t>After studying this </a:t>
            </a:r>
            <a:r>
              <a:rPr lang="en-GB" b="0" dirty="0" smtClean="0">
                <a:solidFill>
                  <a:schemeClr val="tx2">
                    <a:lumMod val="75000"/>
                  </a:schemeClr>
                </a:solidFill>
              </a:rPr>
              <a:t>topic </a:t>
            </a:r>
            <a:r>
              <a:rPr lang="en-GB" b="0" dirty="0">
                <a:solidFill>
                  <a:schemeClr val="tx2">
                    <a:lumMod val="75000"/>
                  </a:schemeClr>
                </a:solidFill>
              </a:rPr>
              <a:t>you should be able to:</a:t>
            </a:r>
          </a:p>
          <a:p>
            <a:pPr algn="l"/>
            <a:r>
              <a:rPr lang="en-GB" b="0" dirty="0">
                <a:solidFill>
                  <a:schemeClr val="tx2">
                    <a:lumMod val="75000"/>
                  </a:schemeClr>
                </a:solidFill>
              </a:rPr>
              <a:t> </a:t>
            </a:r>
          </a:p>
          <a:p>
            <a:pPr marL="514350" lvl="0" indent="-514350" algn="l">
              <a:buFont typeface="Wingdings" pitchFamily="2" charset="2"/>
              <a:buChar char="Ø"/>
            </a:pPr>
            <a:r>
              <a:rPr lang="en-GB" b="0" dirty="0">
                <a:solidFill>
                  <a:schemeClr val="tx2">
                    <a:lumMod val="75000"/>
                  </a:schemeClr>
                </a:solidFill>
              </a:rPr>
              <a:t>Discuss the development and key elements of strategic management accounting</a:t>
            </a:r>
          </a:p>
          <a:p>
            <a:pPr marL="514350" lvl="0" indent="-514350" algn="l">
              <a:buFont typeface="Wingdings" pitchFamily="2" charset="2"/>
              <a:buChar char="Ø"/>
            </a:pPr>
            <a:r>
              <a:rPr lang="en-GB" b="0" dirty="0">
                <a:solidFill>
                  <a:schemeClr val="tx2">
                    <a:lumMod val="75000"/>
                  </a:schemeClr>
                </a:solidFill>
              </a:rPr>
              <a:t>Understand the difference between traditional and strategic management accounting</a:t>
            </a:r>
          </a:p>
          <a:p>
            <a:pPr marL="514350" lvl="0" indent="-514350" algn="l">
              <a:buFont typeface="Wingdings" pitchFamily="2" charset="2"/>
              <a:buChar char="Ø"/>
            </a:pPr>
            <a:r>
              <a:rPr lang="en-GB" b="0" dirty="0">
                <a:solidFill>
                  <a:schemeClr val="tx2">
                    <a:lumMod val="75000"/>
                  </a:schemeClr>
                </a:solidFill>
              </a:rPr>
              <a:t>Evaluate key analytical tools which link management accounting with strategy</a:t>
            </a:r>
          </a:p>
          <a:p>
            <a:pPr algn="l"/>
            <a:endParaRPr lang="en-US" b="0" dirty="0">
              <a:solidFill>
                <a:schemeClr val="tx2">
                  <a:lumMod val="75000"/>
                </a:schemeClr>
              </a:solidFill>
            </a:endParaRPr>
          </a:p>
        </p:txBody>
      </p:sp>
    </p:spTree>
    <p:extLst>
      <p:ext uri="{BB962C8B-B14F-4D97-AF65-F5344CB8AC3E}">
        <p14:creationId xmlns:p14="http://schemas.microsoft.com/office/powerpoint/2010/main" val="1776786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Strategic Management Accounting (SMA) Definition</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lnSpcReduction="10000"/>
          </a:bodyPr>
          <a:lstStyle/>
          <a:p>
            <a:pPr algn="l"/>
            <a:r>
              <a:rPr lang="en-GB" b="0" dirty="0">
                <a:solidFill>
                  <a:schemeClr val="tx2">
                    <a:lumMod val="75000"/>
                  </a:schemeClr>
                </a:solidFill>
              </a:rPr>
              <a:t>“a form of management accounting in which emphasis is placed on information which relates to factors external to the firm, as well as non-financial information and internally generated information”</a:t>
            </a:r>
          </a:p>
          <a:p>
            <a:pPr algn="l"/>
            <a:endParaRPr lang="en-GB" b="0" dirty="0">
              <a:solidFill>
                <a:schemeClr val="tx2">
                  <a:lumMod val="75000"/>
                </a:schemeClr>
              </a:solidFill>
            </a:endParaRPr>
          </a:p>
          <a:p>
            <a:pPr algn="l"/>
            <a:r>
              <a:rPr lang="en-GB" b="0" dirty="0">
                <a:solidFill>
                  <a:schemeClr val="tx2">
                    <a:lumMod val="75000"/>
                  </a:schemeClr>
                </a:solidFill>
              </a:rPr>
              <a:t>CIMA official terminology, 2005, p54</a:t>
            </a:r>
          </a:p>
          <a:p>
            <a:pPr algn="l"/>
            <a:endParaRPr lang="en-US" b="0" dirty="0">
              <a:solidFill>
                <a:schemeClr val="tx2">
                  <a:lumMod val="75000"/>
                </a:schemeClr>
              </a:solidFill>
            </a:endParaRPr>
          </a:p>
        </p:txBody>
      </p:sp>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Conceptions </a:t>
            </a:r>
            <a:r>
              <a:rPr lang="en-US" b="1" dirty="0" smtClean="0">
                <a:solidFill>
                  <a:schemeClr val="bg1"/>
                </a:solidFill>
              </a:rPr>
              <a:t>of SMA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normAutofit fontScale="40000" lnSpcReduction="20000"/>
          </a:bodyPr>
          <a:lstStyle/>
          <a:p>
            <a:pPr marL="571500" indent="-571500" algn="l">
              <a:buFont typeface="Wingdings" pitchFamily="2" charset="2"/>
              <a:buChar char="Ø"/>
            </a:pPr>
            <a:r>
              <a:rPr lang="en-GB" sz="3800" dirty="0" smtClean="0">
                <a:solidFill>
                  <a:schemeClr val="tx2">
                    <a:lumMod val="75000"/>
                  </a:schemeClr>
                </a:solidFill>
              </a:rPr>
              <a:t>The </a:t>
            </a:r>
            <a:r>
              <a:rPr lang="en-GB" sz="3800" dirty="0">
                <a:solidFill>
                  <a:schemeClr val="tx2">
                    <a:lumMod val="75000"/>
                  </a:schemeClr>
                </a:solidFill>
              </a:rPr>
              <a:t>first is the attempt to incorporate strategic ideas into management accounting by taking generic strategy tools and looking at what management accounting information can used to support strategy</a:t>
            </a:r>
            <a:r>
              <a:rPr lang="en-GB" sz="3800" dirty="0" smtClean="0">
                <a:solidFill>
                  <a:schemeClr val="tx2">
                    <a:lumMod val="75000"/>
                  </a:schemeClr>
                </a:solidFill>
              </a:rPr>
              <a:t>.</a:t>
            </a:r>
          </a:p>
          <a:p>
            <a:pPr marL="571500" indent="-571500" algn="l">
              <a:buFont typeface="Wingdings" pitchFamily="2" charset="2"/>
              <a:buChar char="Ø"/>
            </a:pPr>
            <a:endParaRPr lang="en-GB" sz="3800" dirty="0">
              <a:solidFill>
                <a:schemeClr val="tx2">
                  <a:lumMod val="75000"/>
                </a:schemeClr>
              </a:solidFill>
            </a:endParaRPr>
          </a:p>
          <a:p>
            <a:pPr marL="571500" indent="-571500" algn="l">
              <a:buFont typeface="Wingdings" pitchFamily="2" charset="2"/>
              <a:buChar char="Ø"/>
            </a:pPr>
            <a:r>
              <a:rPr lang="en-GB" sz="3800" dirty="0" smtClean="0">
                <a:solidFill>
                  <a:schemeClr val="tx2">
                    <a:lumMod val="75000"/>
                  </a:schemeClr>
                </a:solidFill>
              </a:rPr>
              <a:t>The </a:t>
            </a:r>
            <a:r>
              <a:rPr lang="en-GB" sz="3800" dirty="0">
                <a:solidFill>
                  <a:schemeClr val="tx2">
                    <a:lumMod val="75000"/>
                  </a:schemeClr>
                </a:solidFill>
              </a:rPr>
              <a:t>second that it is designed to align management accounting with marketing management for strategic positioning. This view looks at the marketing tools used by businesses and uses management accounting within those tools</a:t>
            </a:r>
            <a:r>
              <a:rPr lang="en-GB" sz="3800" dirty="0" smtClean="0">
                <a:solidFill>
                  <a:schemeClr val="tx2">
                    <a:lumMod val="75000"/>
                  </a:schemeClr>
                </a:solidFill>
              </a:rPr>
              <a:t>.</a:t>
            </a:r>
          </a:p>
          <a:p>
            <a:pPr marL="571500" indent="-571500" algn="l">
              <a:buFont typeface="Wingdings" pitchFamily="2" charset="2"/>
              <a:buChar char="Ø"/>
            </a:pPr>
            <a:endParaRPr lang="en-GB" sz="3800" dirty="0">
              <a:solidFill>
                <a:schemeClr val="tx2">
                  <a:lumMod val="75000"/>
                </a:schemeClr>
              </a:solidFill>
            </a:endParaRPr>
          </a:p>
          <a:p>
            <a:pPr marL="571500" indent="-571500" algn="l">
              <a:buFont typeface="Wingdings" pitchFamily="2" charset="2"/>
              <a:buChar char="Ø"/>
            </a:pPr>
            <a:r>
              <a:rPr lang="en-GB" sz="3800" dirty="0" smtClean="0">
                <a:solidFill>
                  <a:schemeClr val="tx2">
                    <a:lumMod val="75000"/>
                  </a:schemeClr>
                </a:solidFill>
              </a:rPr>
              <a:t>The </a:t>
            </a:r>
            <a:r>
              <a:rPr lang="en-GB" sz="3800" dirty="0">
                <a:solidFill>
                  <a:schemeClr val="tx2">
                    <a:lumMod val="75000"/>
                  </a:schemeClr>
                </a:solidFill>
              </a:rPr>
              <a:t>third is that it is just a name to group together many of the contemporary approaches in management accounting that have developed which have a strategic implication.  There are a number of contemporary approaches to management accounting which have been marked as strategic management accounting techniques because of their external and market orientated content</a:t>
            </a:r>
            <a:r>
              <a:rPr lang="en-GB" sz="3800" dirty="0" smtClean="0">
                <a:solidFill>
                  <a:schemeClr val="tx2">
                    <a:lumMod val="75000"/>
                  </a:schemeClr>
                </a:solidFill>
              </a:rPr>
              <a:t>.</a:t>
            </a:r>
          </a:p>
          <a:p>
            <a:pPr marL="514350" indent="-514350" algn="l">
              <a:buAutoNum type="arabicPeriod" startAt="3"/>
            </a:pPr>
            <a:endParaRPr lang="en-GB" dirty="0">
              <a:solidFill>
                <a:schemeClr val="tx2">
                  <a:lumMod val="75000"/>
                </a:schemeClr>
              </a:solidFill>
            </a:endParaRPr>
          </a:p>
          <a:p>
            <a:pPr algn="l"/>
            <a:endParaRPr lang="en-US" dirty="0" smtClean="0">
              <a:solidFill>
                <a:schemeClr val="tx2">
                  <a:lumMod val="75000"/>
                </a:schemeClr>
              </a:solidFill>
            </a:endParaRPr>
          </a:p>
          <a:p>
            <a:pPr algn="l"/>
            <a:r>
              <a:rPr lang="en-US" dirty="0" err="1" smtClean="0">
                <a:solidFill>
                  <a:schemeClr val="tx2">
                    <a:lumMod val="75000"/>
                  </a:schemeClr>
                </a:solidFill>
              </a:rPr>
              <a:t>Roslender</a:t>
            </a:r>
            <a:r>
              <a:rPr lang="en-US" dirty="0" smtClean="0">
                <a:solidFill>
                  <a:schemeClr val="tx2">
                    <a:lumMod val="75000"/>
                  </a:schemeClr>
                </a:solidFill>
              </a:rPr>
              <a:t> and Hart (2010)</a:t>
            </a:r>
            <a:endParaRPr lang="en-US" dirty="0">
              <a:solidFill>
                <a:schemeClr val="tx2">
                  <a:lumMod val="75000"/>
                </a:schemeClr>
              </a:solidFill>
            </a:endParaRPr>
          </a:p>
        </p:txBody>
      </p:sp>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GB" sz="2800" b="1" dirty="0" smtClean="0">
                <a:solidFill>
                  <a:schemeClr val="bg1"/>
                </a:solidFill>
              </a:rPr>
              <a:t>A </a:t>
            </a:r>
            <a:r>
              <a:rPr lang="en-GB" sz="2800" b="1" dirty="0">
                <a:solidFill>
                  <a:schemeClr val="bg1"/>
                </a:solidFill>
              </a:rPr>
              <a:t>comparison of the traditional and strategic approaches to management accounting</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65826864"/>
              </p:ext>
            </p:extLst>
          </p:nvPr>
        </p:nvGraphicFramePr>
        <p:xfrm>
          <a:off x="1043608" y="2060848"/>
          <a:ext cx="7488832" cy="4240799"/>
        </p:xfrm>
        <a:graphic>
          <a:graphicData uri="http://schemas.openxmlformats.org/drawingml/2006/table">
            <a:tbl>
              <a:tblPr firstRow="1" firstCol="1" bandRow="1">
                <a:tableStyleId>{5C22544A-7EE6-4342-B048-85BDC9FD1C3A}</a:tableStyleId>
              </a:tblPr>
              <a:tblGrid>
                <a:gridCol w="3600400"/>
                <a:gridCol w="3888432"/>
              </a:tblGrid>
              <a:tr h="332585">
                <a:tc>
                  <a:txBody>
                    <a:bodyPr/>
                    <a:lstStyle/>
                    <a:p>
                      <a:pPr>
                        <a:lnSpc>
                          <a:spcPct val="115000"/>
                        </a:lnSpc>
                        <a:spcAft>
                          <a:spcPts val="0"/>
                        </a:spcAft>
                      </a:pPr>
                      <a:r>
                        <a:rPr lang="en-GB" sz="1600" b="1" dirty="0">
                          <a:effectLst/>
                          <a:latin typeface="Verdana" pitchFamily="34" charset="0"/>
                          <a:ea typeface="Verdana" pitchFamily="34" charset="0"/>
                          <a:cs typeface="Verdana" pitchFamily="34" charset="0"/>
                        </a:rPr>
                        <a:t>Traditional Approach </a:t>
                      </a:r>
                    </a:p>
                  </a:txBody>
                  <a:tcPr marL="68580" marR="68580" marT="0" marB="0"/>
                </a:tc>
                <a:tc>
                  <a:txBody>
                    <a:bodyPr/>
                    <a:lstStyle/>
                    <a:p>
                      <a:pPr>
                        <a:lnSpc>
                          <a:spcPct val="115000"/>
                        </a:lnSpc>
                        <a:spcAft>
                          <a:spcPts val="0"/>
                        </a:spcAft>
                      </a:pPr>
                      <a:r>
                        <a:rPr lang="en-GB" sz="1600" dirty="0">
                          <a:solidFill>
                            <a:schemeClr val="bg1"/>
                          </a:solidFill>
                          <a:effectLst/>
                          <a:latin typeface="Verdana" pitchFamily="34" charset="0"/>
                          <a:ea typeface="Verdana" pitchFamily="34" charset="0"/>
                          <a:cs typeface="Verdana" pitchFamily="34" charset="0"/>
                        </a:rPr>
                        <a:t>Strategic Approach </a:t>
                      </a:r>
                    </a:p>
                  </a:txBody>
                  <a:tcPr marL="68580" marR="68580" marT="0" marB="0"/>
                </a:tc>
              </a:tr>
              <a:tr h="332585">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Financial Focus</a:t>
                      </a:r>
                    </a:p>
                  </a:txBody>
                  <a:tcPr marL="68580" marR="68580" marT="0" marB="0">
                    <a:solidFill>
                      <a:schemeClr val="tx2">
                        <a:lumMod val="20000"/>
                        <a:lumOff val="80000"/>
                      </a:schemeClr>
                    </a:solidFill>
                  </a:tcPr>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Value Focus</a:t>
                      </a:r>
                    </a:p>
                  </a:txBody>
                  <a:tcPr marL="68580" marR="68580" marT="0" marB="0">
                    <a:solidFill>
                      <a:schemeClr val="tx2">
                        <a:lumMod val="20000"/>
                        <a:lumOff val="80000"/>
                      </a:schemeClr>
                    </a:solidFill>
                  </a:tcPr>
                </a:tc>
              </a:tr>
              <a:tr h="332585">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Absorption costing for Cost allocation </a:t>
                      </a:r>
                    </a:p>
                  </a:txBody>
                  <a:tcPr marL="68580" marR="68580" marT="0" marB="0">
                    <a:solidFill>
                      <a:srgbClr val="E5E9E9"/>
                    </a:solidFill>
                  </a:tcPr>
                </a:tc>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Marginal costing, target costing</a:t>
                      </a:r>
                    </a:p>
                  </a:txBody>
                  <a:tcPr marL="68580" marR="68580" marT="0" marB="0">
                    <a:solidFill>
                      <a:srgbClr val="E5E9E9"/>
                    </a:solidFill>
                  </a:tcPr>
                </a:tc>
              </a:tr>
              <a:tr h="332585">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Cost control orientation</a:t>
                      </a:r>
                    </a:p>
                  </a:txBody>
                  <a:tcPr marL="68580" marR="68580" marT="0" marB="0">
                    <a:solidFill>
                      <a:schemeClr val="tx2">
                        <a:lumMod val="20000"/>
                        <a:lumOff val="80000"/>
                      </a:schemeClr>
                    </a:solidFill>
                  </a:tcPr>
                </a:tc>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Customer Value orientation</a:t>
                      </a:r>
                    </a:p>
                  </a:txBody>
                  <a:tcPr marL="68580" marR="68580" marT="0" marB="0">
                    <a:solidFill>
                      <a:schemeClr val="tx2">
                        <a:lumMod val="20000"/>
                        <a:lumOff val="80000"/>
                      </a:schemeClr>
                    </a:solidFill>
                  </a:tcPr>
                </a:tc>
              </a:tr>
              <a:tr h="332585">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Internally Focussed</a:t>
                      </a:r>
                    </a:p>
                  </a:txBody>
                  <a:tcPr marL="68580" marR="68580" marT="0" marB="0">
                    <a:solidFill>
                      <a:srgbClr val="E5E9E9"/>
                    </a:solidFill>
                  </a:tcPr>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Externally orientation</a:t>
                      </a:r>
                    </a:p>
                  </a:txBody>
                  <a:tcPr marL="68580" marR="68580" marT="0" marB="0">
                    <a:solidFill>
                      <a:srgbClr val="E5E9E9"/>
                    </a:solidFill>
                  </a:tcPr>
                </a:tc>
              </a:tr>
              <a:tr h="685884">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Performance Measurement financial</a:t>
                      </a:r>
                    </a:p>
                  </a:txBody>
                  <a:tcPr marL="68580" marR="68580" marT="0" marB="0">
                    <a:solidFill>
                      <a:schemeClr val="tx2">
                        <a:lumMod val="20000"/>
                        <a:lumOff val="80000"/>
                      </a:schemeClr>
                    </a:solidFill>
                  </a:tcPr>
                </a:tc>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Multi-dimensional performance measurement and benchmarking</a:t>
                      </a:r>
                    </a:p>
                  </a:txBody>
                  <a:tcPr marL="68580" marR="68580" marT="0" marB="0">
                    <a:solidFill>
                      <a:schemeClr val="tx2">
                        <a:lumMod val="20000"/>
                        <a:lumOff val="80000"/>
                      </a:schemeClr>
                    </a:solidFill>
                  </a:tcPr>
                </a:tc>
              </a:tr>
              <a:tr h="332585">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Fragmented systems</a:t>
                      </a:r>
                    </a:p>
                  </a:txBody>
                  <a:tcPr marL="68580" marR="68580" marT="0" marB="0">
                    <a:solidFill>
                      <a:srgbClr val="E5E9E9"/>
                    </a:solidFill>
                  </a:tcPr>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Integrated Systems </a:t>
                      </a:r>
                    </a:p>
                  </a:txBody>
                  <a:tcPr marL="68580" marR="68580" marT="0" marB="0">
                    <a:solidFill>
                      <a:srgbClr val="E5E9E9"/>
                    </a:solidFill>
                  </a:tcPr>
                </a:tc>
              </a:tr>
              <a:tr h="685884">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Accounting and operational information separate</a:t>
                      </a:r>
                    </a:p>
                  </a:txBody>
                  <a:tcPr marL="68580" marR="68580" marT="0" marB="0">
                    <a:solidFill>
                      <a:schemeClr val="tx2">
                        <a:lumMod val="20000"/>
                        <a:lumOff val="80000"/>
                      </a:schemeClr>
                    </a:solidFill>
                  </a:tcPr>
                </a:tc>
                <a:tc>
                  <a:txBody>
                    <a:bodyPr/>
                    <a:lstStyle/>
                    <a:p>
                      <a:pPr marL="457200">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ERP and accounting systems integration</a:t>
                      </a:r>
                    </a:p>
                  </a:txBody>
                  <a:tcPr marL="68580" marR="68580" marT="0" marB="0">
                    <a:solidFill>
                      <a:schemeClr val="tx2">
                        <a:lumMod val="20000"/>
                        <a:lumOff val="80000"/>
                      </a:schemeClr>
                    </a:solidFill>
                  </a:tcPr>
                </a:tc>
              </a:tr>
              <a:tr h="332585">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Profit motives short term</a:t>
                      </a:r>
                    </a:p>
                  </a:txBody>
                  <a:tcPr marL="68580" marR="68580" marT="0" marB="0">
                    <a:solidFill>
                      <a:srgbClr val="E5E9E9"/>
                    </a:solidFill>
                  </a:tcPr>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Profit motive longer term</a:t>
                      </a:r>
                    </a:p>
                  </a:txBody>
                  <a:tcPr marL="68580" marR="68580" marT="0" marB="0">
                    <a:solidFill>
                      <a:srgbClr val="E5E9E9"/>
                    </a:solidFill>
                  </a:tcPr>
                </a:tc>
              </a:tr>
              <a:tr h="332585">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Pricing short term cost orientated</a:t>
                      </a:r>
                    </a:p>
                  </a:txBody>
                  <a:tcPr marL="68580" marR="68580" marT="0" marB="0">
                    <a:solidFill>
                      <a:schemeClr val="tx2">
                        <a:lumMod val="20000"/>
                        <a:lumOff val="80000"/>
                      </a:schemeClr>
                    </a:solidFill>
                  </a:tcPr>
                </a:tc>
                <a:tc>
                  <a:txBody>
                    <a:bodyPr/>
                    <a:lstStyle/>
                    <a:p>
                      <a:pPr>
                        <a:lnSpc>
                          <a:spcPct val="115000"/>
                        </a:lnSpc>
                        <a:spcAft>
                          <a:spcPts val="0"/>
                        </a:spcAft>
                      </a:pPr>
                      <a:r>
                        <a:rPr lang="en-GB" sz="1400" b="1" dirty="0">
                          <a:solidFill>
                            <a:schemeClr val="tx2">
                              <a:lumMod val="75000"/>
                            </a:schemeClr>
                          </a:solidFill>
                          <a:effectLst/>
                          <a:latin typeface="Verdana" pitchFamily="34" charset="0"/>
                          <a:ea typeface="Verdana" pitchFamily="34" charset="0"/>
                          <a:cs typeface="Verdana" pitchFamily="34" charset="0"/>
                        </a:rPr>
                        <a:t>Pricing market driven and strategic</a:t>
                      </a:r>
                    </a:p>
                  </a:txBody>
                  <a:tcPr marL="68580" marR="68580" marT="0" marB="0">
                    <a:solidFill>
                      <a:schemeClr val="tx2">
                        <a:lumMod val="20000"/>
                        <a:lumOff val="80000"/>
                      </a:schemeClr>
                    </a:solidFill>
                  </a:tcPr>
                </a:tc>
              </a:tr>
            </a:tbl>
          </a:graphicData>
        </a:graphic>
      </p:graphicFrame>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Boston </a:t>
            </a:r>
            <a:r>
              <a:rPr lang="en-US" b="1" dirty="0">
                <a:solidFill>
                  <a:schemeClr val="bg1"/>
                </a:solidFill>
              </a:rPr>
              <a:t>Matrix</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060848"/>
            <a:ext cx="6840760" cy="4253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Value </a:t>
            </a:r>
            <a:r>
              <a:rPr lang="en-US" b="1" dirty="0">
                <a:solidFill>
                  <a:schemeClr val="bg1"/>
                </a:solidFill>
              </a:rPr>
              <a:t>generation </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8799173"/>
              </p:ext>
            </p:extLst>
          </p:nvPr>
        </p:nvGraphicFramePr>
        <p:xfrm>
          <a:off x="899592" y="2636912"/>
          <a:ext cx="7344816" cy="2347864"/>
        </p:xfrm>
        <a:graphic>
          <a:graphicData uri="http://schemas.openxmlformats.org/drawingml/2006/table">
            <a:tbl>
              <a:tblPr firstRow="1" firstCol="1" bandRow="1">
                <a:tableStyleId>{5C22544A-7EE6-4342-B048-85BDC9FD1C3A}</a:tableStyleId>
              </a:tblPr>
              <a:tblGrid>
                <a:gridCol w="2232248"/>
                <a:gridCol w="5112568"/>
              </a:tblGrid>
              <a:tr h="933508">
                <a:tc>
                  <a:txBody>
                    <a:bodyPr/>
                    <a:lstStyle/>
                    <a:p>
                      <a:pPr>
                        <a:lnSpc>
                          <a:spcPct val="115000"/>
                        </a:lnSpc>
                        <a:spcAft>
                          <a:spcPts val="0"/>
                        </a:spcAft>
                      </a:pPr>
                      <a:r>
                        <a:rPr lang="en-GB" sz="1800" b="1" dirty="0">
                          <a:effectLst/>
                          <a:latin typeface="Verdana" pitchFamily="34" charset="0"/>
                          <a:ea typeface="Verdana" pitchFamily="34" charset="0"/>
                          <a:cs typeface="Verdana" pitchFamily="34" charset="0"/>
                        </a:rPr>
                        <a:t>Cost advantage</a:t>
                      </a:r>
                    </a:p>
                  </a:txBody>
                  <a:tcPr marL="68580" marR="68580" marT="0" marB="0"/>
                </a:tc>
                <a:tc>
                  <a:txBody>
                    <a:bodyPr/>
                    <a:lstStyle/>
                    <a:p>
                      <a:pPr>
                        <a:lnSpc>
                          <a:spcPct val="115000"/>
                        </a:lnSpc>
                        <a:spcAft>
                          <a:spcPts val="0"/>
                        </a:spcAft>
                      </a:pPr>
                      <a:r>
                        <a:rPr lang="en-GB" sz="1800" b="1" dirty="0" smtClean="0">
                          <a:solidFill>
                            <a:schemeClr val="tx2">
                              <a:lumMod val="75000"/>
                            </a:schemeClr>
                          </a:solidFill>
                          <a:effectLst/>
                          <a:latin typeface="Verdana" pitchFamily="34" charset="0"/>
                          <a:ea typeface="Verdana" pitchFamily="34" charset="0"/>
                          <a:cs typeface="Verdana" pitchFamily="34" charset="0"/>
                        </a:rPr>
                        <a:t>Achieved </a:t>
                      </a:r>
                      <a:r>
                        <a:rPr lang="en-GB" sz="1800" b="1" dirty="0">
                          <a:solidFill>
                            <a:schemeClr val="tx2">
                              <a:lumMod val="75000"/>
                            </a:schemeClr>
                          </a:solidFill>
                          <a:effectLst/>
                          <a:latin typeface="Verdana" pitchFamily="34" charset="0"/>
                          <a:ea typeface="Verdana" pitchFamily="34" charset="0"/>
                          <a:cs typeface="Verdana" pitchFamily="34" charset="0"/>
                        </a:rPr>
                        <a:t>by provision of a product or service at a lower cost than your rivals</a:t>
                      </a:r>
                    </a:p>
                  </a:txBody>
                  <a:tcPr marL="68580" marR="68580" marT="0" marB="0">
                    <a:solidFill>
                      <a:schemeClr val="tx2">
                        <a:lumMod val="60000"/>
                        <a:lumOff val="40000"/>
                      </a:schemeClr>
                    </a:solidFill>
                  </a:tcPr>
                </a:tc>
              </a:tr>
              <a:tr h="1414356">
                <a:tc>
                  <a:txBody>
                    <a:bodyPr/>
                    <a:lstStyle/>
                    <a:p>
                      <a:pPr>
                        <a:lnSpc>
                          <a:spcPct val="115000"/>
                        </a:lnSpc>
                        <a:spcAft>
                          <a:spcPts val="0"/>
                        </a:spcAft>
                      </a:pPr>
                      <a:r>
                        <a:rPr lang="en-GB" sz="1800" dirty="0">
                          <a:effectLst/>
                          <a:latin typeface="Verdana" pitchFamily="34" charset="0"/>
                          <a:ea typeface="Verdana" pitchFamily="34" charset="0"/>
                          <a:cs typeface="Verdana" pitchFamily="34" charset="0"/>
                        </a:rPr>
                        <a:t>Differentiation advantage</a:t>
                      </a:r>
                    </a:p>
                  </a:txBody>
                  <a:tcPr marL="68580" marR="68580" marT="0" marB="0"/>
                </a:tc>
                <a:tc>
                  <a:txBody>
                    <a:bodyPr/>
                    <a:lstStyle/>
                    <a:p>
                      <a:pPr>
                        <a:lnSpc>
                          <a:spcPct val="115000"/>
                        </a:lnSpc>
                        <a:spcAft>
                          <a:spcPts val="0"/>
                        </a:spcAft>
                      </a:pPr>
                      <a:r>
                        <a:rPr lang="en-GB" sz="1800" b="1" dirty="0" smtClean="0">
                          <a:solidFill>
                            <a:schemeClr val="tx2">
                              <a:lumMod val="75000"/>
                            </a:schemeClr>
                          </a:solidFill>
                          <a:effectLst/>
                          <a:latin typeface="Verdana" pitchFamily="34" charset="0"/>
                          <a:ea typeface="Verdana" pitchFamily="34" charset="0"/>
                          <a:cs typeface="Verdana" pitchFamily="34" charset="0"/>
                        </a:rPr>
                        <a:t>Achieved </a:t>
                      </a:r>
                      <a:r>
                        <a:rPr lang="en-GB" sz="1800" b="1" dirty="0">
                          <a:solidFill>
                            <a:schemeClr val="tx2">
                              <a:lumMod val="75000"/>
                            </a:schemeClr>
                          </a:solidFill>
                          <a:effectLst/>
                          <a:latin typeface="Verdana" pitchFamily="34" charset="0"/>
                          <a:ea typeface="Verdana" pitchFamily="34" charset="0"/>
                          <a:cs typeface="Verdana" pitchFamily="34" charset="0"/>
                        </a:rPr>
                        <a:t>by provision of a product or service which can be distinguished from the competitors and potentially allows a premium price to be charged</a:t>
                      </a:r>
                    </a:p>
                  </a:txBody>
                  <a:tcPr marL="68580" marR="68580" marT="0" marB="0">
                    <a:solidFill>
                      <a:schemeClr val="tx2">
                        <a:lumMod val="60000"/>
                        <a:lumOff val="40000"/>
                      </a:schemeClr>
                    </a:solidFill>
                  </a:tcPr>
                </a:tc>
              </a:tr>
            </a:tbl>
          </a:graphicData>
        </a:graphic>
      </p:graphicFrame>
      <p:sp>
        <p:nvSpPr>
          <p:cNvPr id="5" name="Rectangle 1"/>
          <p:cNvSpPr>
            <a:spLocks noGrp="1" noChangeArrowheads="1"/>
          </p:cNvSpPr>
          <p:nvPr>
            <p:ph type="subTitle" idx="1"/>
          </p:nvPr>
        </p:nvSpPr>
        <p:spPr bwMode="auto">
          <a:xfrm>
            <a:off x="684213" y="3699445"/>
            <a:ext cx="1107996"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83568" y="2060848"/>
            <a:ext cx="8064896" cy="369332"/>
          </a:xfrm>
          <a:prstGeom prst="rect">
            <a:avLst/>
          </a:prstGeom>
        </p:spPr>
        <p:txBody>
          <a:bodyPr wrap="square">
            <a:spAutoFit/>
          </a:bodyPr>
          <a:lstStyle/>
          <a:p>
            <a:pPr lvl="0" fontAlgn="base">
              <a:spcBef>
                <a:spcPct val="0"/>
              </a:spcBef>
              <a:spcAft>
                <a:spcPct val="0"/>
              </a:spcAft>
            </a:pPr>
            <a:r>
              <a:rPr lang="en-GB" dirty="0">
                <a:latin typeface="Calibri" pitchFamily="34" charset="0"/>
                <a:ea typeface="Calibri" pitchFamily="34" charset="0"/>
                <a:cs typeface="Calibri" pitchFamily="34" charset="0"/>
              </a:rPr>
              <a:t>Michael Porter (1985) identified two main types of competitive advantage:</a:t>
            </a:r>
            <a:endParaRPr lang="en-GB" dirty="0">
              <a:latin typeface="Arial" pitchFamily="34" charset="0"/>
              <a:cs typeface="Arial" pitchFamily="34" charset="0"/>
            </a:endParaRPr>
          </a:p>
        </p:txBody>
      </p:sp>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Porter (1985) Value Chain </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pic>
        <p:nvPicPr>
          <p:cNvPr id="4" name="Picture 3"/>
          <p:cNvPicPr/>
          <p:nvPr/>
        </p:nvPicPr>
        <p:blipFill rotWithShape="1">
          <a:blip r:embed="rId2">
            <a:extLst>
              <a:ext uri="{28A0092B-C50C-407E-A947-70E740481C1C}">
                <a14:useLocalDpi xmlns:a14="http://schemas.microsoft.com/office/drawing/2010/main" val="0"/>
              </a:ext>
            </a:extLst>
          </a:blip>
          <a:srcRect l="5523" t="7771"/>
          <a:stretch/>
        </p:blipFill>
        <p:spPr bwMode="auto">
          <a:xfrm>
            <a:off x="971600" y="2132856"/>
            <a:ext cx="7128791" cy="4077707"/>
          </a:xfrm>
          <a:prstGeom prst="rect">
            <a:avLst/>
          </a:prstGeom>
          <a:noFill/>
        </p:spPr>
      </p:pic>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6694512" cy="1656183"/>
          </a:xfrm>
          <a:solidFill>
            <a:schemeClr val="tx2">
              <a:lumMod val="50000"/>
            </a:schemeClr>
          </a:solidFill>
        </p:spPr>
        <p:txBody>
          <a:bodyPr/>
          <a:lstStyle/>
          <a:p>
            <a:r>
              <a:rPr lang="en-US" b="1" dirty="0" smtClean="0">
                <a:solidFill>
                  <a:schemeClr val="bg1"/>
                </a:solidFill>
              </a:rPr>
              <a:t>Comparison of Value Chain for a Fast food and fine dining restaurant</a:t>
            </a:r>
            <a:br>
              <a:rPr lang="en-US" b="1" dirty="0" smtClean="0">
                <a:solidFill>
                  <a:schemeClr val="bg1"/>
                </a:solidFill>
              </a:rPr>
            </a:br>
            <a:endParaRPr lang="en-US" b="1" dirty="0">
              <a:solidFill>
                <a:schemeClr val="bg1"/>
              </a:solidFill>
            </a:endParaRPr>
          </a:p>
        </p:txBody>
      </p:sp>
      <p:sp>
        <p:nvSpPr>
          <p:cNvPr id="3" name="Subtitle 2"/>
          <p:cNvSpPr>
            <a:spLocks noGrp="1"/>
          </p:cNvSpPr>
          <p:nvPr>
            <p:ph type="subTitle" idx="1"/>
          </p:nvPr>
        </p:nvSpPr>
        <p:spPr>
          <a:xfrm>
            <a:off x="683568" y="2060848"/>
            <a:ext cx="8064896" cy="3816424"/>
          </a:xfrm>
        </p:spPr>
        <p:txBody>
          <a:bodyPr/>
          <a:lstStyle/>
          <a:p>
            <a:pPr algn="l"/>
            <a:endParaRPr lang="en-US" b="0" dirty="0" smtClean="0">
              <a:solidFill>
                <a:schemeClr val="tx2">
                  <a:lumMod val="75000"/>
                </a:schemeClr>
              </a:solidFill>
            </a:endParaRPr>
          </a:p>
          <a:p>
            <a:pPr algn="l"/>
            <a:endParaRPr lang="en-US" b="0" dirty="0">
              <a:solidFill>
                <a:schemeClr val="tx2">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796389507"/>
              </p:ext>
            </p:extLst>
          </p:nvPr>
        </p:nvGraphicFramePr>
        <p:xfrm>
          <a:off x="755576" y="2132855"/>
          <a:ext cx="7920880" cy="3942136"/>
        </p:xfrm>
        <a:graphic>
          <a:graphicData uri="http://schemas.openxmlformats.org/drawingml/2006/table">
            <a:tbl>
              <a:tblPr firstRow="1" firstCol="1" bandRow="1">
                <a:tableStyleId>{5C22544A-7EE6-4342-B048-85BDC9FD1C3A}</a:tableStyleId>
              </a:tblPr>
              <a:tblGrid>
                <a:gridCol w="1793811"/>
                <a:gridCol w="2793992"/>
                <a:gridCol w="3333077"/>
              </a:tblGrid>
              <a:tr h="425424">
                <a:tc>
                  <a:txBody>
                    <a:bodyPr/>
                    <a:lstStyle/>
                    <a:p>
                      <a:pPr>
                        <a:lnSpc>
                          <a:spcPct val="115000"/>
                        </a:lnSpc>
                        <a:spcAft>
                          <a:spcPts val="0"/>
                        </a:spcAft>
                      </a:pPr>
                      <a:r>
                        <a:rPr lang="en-GB" sz="1600" dirty="0">
                          <a:effectLst/>
                          <a:latin typeface="Verdana" pitchFamily="34" charset="0"/>
                          <a:ea typeface="Verdana" pitchFamily="34" charset="0"/>
                          <a:cs typeface="Verdana" pitchFamily="34" charset="0"/>
                        </a:rPr>
                        <a:t>Primary Activities</a:t>
                      </a:r>
                    </a:p>
                  </a:txBody>
                  <a:tcPr marL="68580" marR="68580" marT="0" marB="0"/>
                </a:tc>
                <a:tc>
                  <a:txBody>
                    <a:bodyPr/>
                    <a:lstStyle/>
                    <a:p>
                      <a:pPr>
                        <a:lnSpc>
                          <a:spcPct val="115000"/>
                        </a:lnSpc>
                        <a:spcAft>
                          <a:spcPts val="0"/>
                        </a:spcAft>
                      </a:pPr>
                      <a:r>
                        <a:rPr lang="en-GB" sz="1600">
                          <a:effectLst/>
                          <a:latin typeface="Verdana" pitchFamily="34" charset="0"/>
                          <a:ea typeface="Verdana" pitchFamily="34" charset="0"/>
                          <a:cs typeface="Verdana" pitchFamily="34" charset="0"/>
                        </a:rPr>
                        <a:t>Fast Food</a:t>
                      </a:r>
                    </a:p>
                  </a:txBody>
                  <a:tcPr marL="68580" marR="68580" marT="0" marB="0"/>
                </a:tc>
                <a:tc>
                  <a:txBody>
                    <a:bodyPr/>
                    <a:lstStyle/>
                    <a:p>
                      <a:pPr>
                        <a:lnSpc>
                          <a:spcPct val="115000"/>
                        </a:lnSpc>
                        <a:spcAft>
                          <a:spcPts val="0"/>
                        </a:spcAft>
                      </a:pPr>
                      <a:r>
                        <a:rPr lang="en-GB" sz="1600">
                          <a:effectLst/>
                          <a:latin typeface="Verdana" pitchFamily="34" charset="0"/>
                          <a:ea typeface="Verdana" pitchFamily="34" charset="0"/>
                          <a:cs typeface="Verdana" pitchFamily="34" charset="0"/>
                        </a:rPr>
                        <a:t>Fine Dining</a:t>
                      </a:r>
                    </a:p>
                  </a:txBody>
                  <a:tcPr marL="68580" marR="68580" marT="0" marB="0"/>
                </a:tc>
              </a:tr>
              <a:tr h="877344">
                <a:tc>
                  <a:txBody>
                    <a:bodyPr/>
                    <a:lstStyle/>
                    <a:p>
                      <a:pPr>
                        <a:lnSpc>
                          <a:spcPct val="115000"/>
                        </a:lnSpc>
                        <a:spcAft>
                          <a:spcPts val="0"/>
                        </a:spcAft>
                      </a:pPr>
                      <a:r>
                        <a:rPr lang="en-GB" sz="1600" dirty="0">
                          <a:effectLst/>
                          <a:latin typeface="Verdana" pitchFamily="34" charset="0"/>
                          <a:ea typeface="Verdana" pitchFamily="34" charset="0"/>
                          <a:cs typeface="Verdana" pitchFamily="34" charset="0"/>
                        </a:rPr>
                        <a:t>Inbound logistics</a:t>
                      </a:r>
                    </a:p>
                  </a:txBody>
                  <a:tcPr marL="68580" marR="68580" marT="0" marB="0"/>
                </a:tc>
                <a:tc>
                  <a:txBody>
                    <a:bodyPr/>
                    <a:lstStyle/>
                    <a:p>
                      <a:pPr>
                        <a:lnSpc>
                          <a:spcPct val="115000"/>
                        </a:lnSpc>
                        <a:spcAft>
                          <a:spcPts val="0"/>
                        </a:spcAft>
                      </a:pPr>
                      <a:r>
                        <a:rPr lang="en-GB" sz="1600" b="1" dirty="0">
                          <a:solidFill>
                            <a:schemeClr val="tx2">
                              <a:lumMod val="75000"/>
                            </a:schemeClr>
                          </a:solidFill>
                          <a:effectLst/>
                          <a:latin typeface="Verdana" pitchFamily="34" charset="0"/>
                          <a:ea typeface="Verdana" pitchFamily="34" charset="0"/>
                          <a:cs typeface="Verdana" pitchFamily="34" charset="0"/>
                        </a:rPr>
                        <a:t>Probably outsources, focus on cost and consistency</a:t>
                      </a:r>
                    </a:p>
                  </a:txBody>
                  <a:tcPr marL="68580" marR="68580" marT="0" marB="0"/>
                </a:tc>
                <a:tc>
                  <a:txBody>
                    <a:bodyPr/>
                    <a:lstStyle/>
                    <a:p>
                      <a:pPr>
                        <a:lnSpc>
                          <a:spcPct val="115000"/>
                        </a:lnSpc>
                        <a:spcAft>
                          <a:spcPts val="0"/>
                        </a:spcAft>
                      </a:pPr>
                      <a:r>
                        <a:rPr lang="en-GB" sz="1600" b="1">
                          <a:solidFill>
                            <a:schemeClr val="tx2">
                              <a:lumMod val="75000"/>
                            </a:schemeClr>
                          </a:solidFill>
                          <a:effectLst/>
                          <a:latin typeface="Verdana" pitchFamily="34" charset="0"/>
                          <a:ea typeface="Verdana" pitchFamily="34" charset="0"/>
                          <a:cs typeface="Verdana" pitchFamily="34" charset="0"/>
                        </a:rPr>
                        <a:t>Typified by local supply, focus on quality and provenance</a:t>
                      </a:r>
                    </a:p>
                  </a:txBody>
                  <a:tcPr marL="68580" marR="68580" marT="0" marB="0"/>
                </a:tc>
              </a:tr>
              <a:tr h="425424">
                <a:tc>
                  <a:txBody>
                    <a:bodyPr/>
                    <a:lstStyle/>
                    <a:p>
                      <a:pPr>
                        <a:lnSpc>
                          <a:spcPct val="115000"/>
                        </a:lnSpc>
                        <a:spcAft>
                          <a:spcPts val="0"/>
                        </a:spcAft>
                      </a:pPr>
                      <a:r>
                        <a:rPr lang="en-GB" sz="1600">
                          <a:effectLst/>
                          <a:latin typeface="Verdana" pitchFamily="34" charset="0"/>
                          <a:ea typeface="Verdana" pitchFamily="34" charset="0"/>
                          <a:cs typeface="Verdana" pitchFamily="34" charset="0"/>
                        </a:rPr>
                        <a:t>Operations</a:t>
                      </a:r>
                    </a:p>
                  </a:txBody>
                  <a:tcPr marL="68580" marR="68580" marT="0" marB="0"/>
                </a:tc>
                <a:tc>
                  <a:txBody>
                    <a:bodyPr/>
                    <a:lstStyle/>
                    <a:p>
                      <a:pPr>
                        <a:lnSpc>
                          <a:spcPct val="115000"/>
                        </a:lnSpc>
                        <a:spcAft>
                          <a:spcPts val="0"/>
                        </a:spcAft>
                      </a:pPr>
                      <a:r>
                        <a:rPr lang="en-GB" sz="1600" b="1" dirty="0">
                          <a:solidFill>
                            <a:schemeClr val="tx2">
                              <a:lumMod val="75000"/>
                            </a:schemeClr>
                          </a:solidFill>
                          <a:effectLst/>
                          <a:latin typeface="Verdana" pitchFamily="34" charset="0"/>
                          <a:ea typeface="Verdana" pitchFamily="34" charset="0"/>
                          <a:cs typeface="Verdana" pitchFamily="34" charset="0"/>
                        </a:rPr>
                        <a:t>Automation, standard processes</a:t>
                      </a:r>
                    </a:p>
                  </a:txBody>
                  <a:tcPr marL="68580" marR="68580" marT="0" marB="0"/>
                </a:tc>
                <a:tc>
                  <a:txBody>
                    <a:bodyPr/>
                    <a:lstStyle/>
                    <a:p>
                      <a:pPr>
                        <a:lnSpc>
                          <a:spcPct val="115000"/>
                        </a:lnSpc>
                        <a:spcAft>
                          <a:spcPts val="0"/>
                        </a:spcAft>
                      </a:pPr>
                      <a:r>
                        <a:rPr lang="en-GB" sz="1600" b="1" dirty="0">
                          <a:solidFill>
                            <a:schemeClr val="tx2">
                              <a:lumMod val="75000"/>
                            </a:schemeClr>
                          </a:solidFill>
                          <a:effectLst/>
                          <a:latin typeface="Verdana" pitchFamily="34" charset="0"/>
                          <a:ea typeface="Verdana" pitchFamily="34" charset="0"/>
                          <a:cs typeface="Verdana" pitchFamily="34" charset="0"/>
                        </a:rPr>
                        <a:t>Bespoke service, artisan values</a:t>
                      </a:r>
                    </a:p>
                  </a:txBody>
                  <a:tcPr marL="68580" marR="68580" marT="0" marB="0"/>
                </a:tc>
              </a:tr>
              <a:tr h="877344">
                <a:tc>
                  <a:txBody>
                    <a:bodyPr/>
                    <a:lstStyle/>
                    <a:p>
                      <a:pPr>
                        <a:lnSpc>
                          <a:spcPct val="115000"/>
                        </a:lnSpc>
                        <a:spcAft>
                          <a:spcPts val="0"/>
                        </a:spcAft>
                      </a:pPr>
                      <a:r>
                        <a:rPr lang="en-GB" sz="1600">
                          <a:effectLst/>
                          <a:latin typeface="Verdana" pitchFamily="34" charset="0"/>
                          <a:ea typeface="Verdana" pitchFamily="34" charset="0"/>
                          <a:cs typeface="Verdana" pitchFamily="34" charset="0"/>
                        </a:rPr>
                        <a:t>Outbound logistics</a:t>
                      </a:r>
                    </a:p>
                  </a:txBody>
                  <a:tcPr marL="68580" marR="68580" marT="0" marB="0"/>
                </a:tc>
                <a:tc>
                  <a:txBody>
                    <a:bodyPr/>
                    <a:lstStyle/>
                    <a:p>
                      <a:pPr>
                        <a:lnSpc>
                          <a:spcPct val="115000"/>
                        </a:lnSpc>
                        <a:spcAft>
                          <a:spcPts val="0"/>
                        </a:spcAft>
                      </a:pPr>
                      <a:r>
                        <a:rPr lang="en-GB" sz="1600" b="1">
                          <a:solidFill>
                            <a:schemeClr val="tx2">
                              <a:lumMod val="75000"/>
                            </a:schemeClr>
                          </a:solidFill>
                          <a:effectLst/>
                          <a:latin typeface="Verdana" pitchFamily="34" charset="0"/>
                          <a:ea typeface="Verdana" pitchFamily="34" charset="0"/>
                          <a:cs typeface="Verdana" pitchFamily="34" charset="0"/>
                        </a:rPr>
                        <a:t>Automation, customer processing systematic</a:t>
                      </a:r>
                    </a:p>
                  </a:txBody>
                  <a:tcPr marL="68580" marR="68580" marT="0" marB="0"/>
                </a:tc>
                <a:tc>
                  <a:txBody>
                    <a:bodyPr/>
                    <a:lstStyle/>
                    <a:p>
                      <a:pPr>
                        <a:lnSpc>
                          <a:spcPct val="115000"/>
                        </a:lnSpc>
                        <a:spcAft>
                          <a:spcPts val="0"/>
                        </a:spcAft>
                      </a:pPr>
                      <a:r>
                        <a:rPr lang="en-GB" sz="1600" b="1" dirty="0">
                          <a:solidFill>
                            <a:schemeClr val="tx2">
                              <a:lumMod val="75000"/>
                            </a:schemeClr>
                          </a:solidFill>
                          <a:effectLst/>
                          <a:latin typeface="Verdana" pitchFamily="34" charset="0"/>
                          <a:ea typeface="Verdana" pitchFamily="34" charset="0"/>
                          <a:cs typeface="Verdana" pitchFamily="34" charset="0"/>
                        </a:rPr>
                        <a:t>Customisation, service environment critical, ethos central to delivery</a:t>
                      </a:r>
                    </a:p>
                  </a:txBody>
                  <a:tcPr marL="68580" marR="68580" marT="0" marB="0"/>
                </a:tc>
              </a:tr>
              <a:tr h="425424">
                <a:tc>
                  <a:txBody>
                    <a:bodyPr/>
                    <a:lstStyle/>
                    <a:p>
                      <a:pPr>
                        <a:lnSpc>
                          <a:spcPct val="115000"/>
                        </a:lnSpc>
                        <a:spcAft>
                          <a:spcPts val="0"/>
                        </a:spcAft>
                      </a:pPr>
                      <a:r>
                        <a:rPr lang="en-GB" sz="1600">
                          <a:effectLst/>
                          <a:latin typeface="Verdana" pitchFamily="34" charset="0"/>
                          <a:ea typeface="Verdana" pitchFamily="34" charset="0"/>
                          <a:cs typeface="Verdana" pitchFamily="34" charset="0"/>
                        </a:rPr>
                        <a:t>Marketing and Sales</a:t>
                      </a:r>
                    </a:p>
                  </a:txBody>
                  <a:tcPr marL="68580" marR="68580" marT="0" marB="0"/>
                </a:tc>
                <a:tc>
                  <a:txBody>
                    <a:bodyPr/>
                    <a:lstStyle/>
                    <a:p>
                      <a:pPr>
                        <a:lnSpc>
                          <a:spcPct val="115000"/>
                        </a:lnSpc>
                        <a:spcAft>
                          <a:spcPts val="0"/>
                        </a:spcAft>
                      </a:pPr>
                      <a:r>
                        <a:rPr lang="en-GB" sz="1600" b="1">
                          <a:solidFill>
                            <a:schemeClr val="tx2">
                              <a:lumMod val="75000"/>
                            </a:schemeClr>
                          </a:solidFill>
                          <a:effectLst/>
                          <a:latin typeface="Verdana" pitchFamily="34" charset="0"/>
                          <a:ea typeface="Verdana" pitchFamily="34" charset="0"/>
                          <a:cs typeface="Verdana" pitchFamily="34" charset="0"/>
                        </a:rPr>
                        <a:t>Price based marketing</a:t>
                      </a:r>
                    </a:p>
                  </a:txBody>
                  <a:tcPr marL="68580" marR="68580" marT="0" marB="0"/>
                </a:tc>
                <a:tc>
                  <a:txBody>
                    <a:bodyPr/>
                    <a:lstStyle/>
                    <a:p>
                      <a:pPr>
                        <a:lnSpc>
                          <a:spcPct val="115000"/>
                        </a:lnSpc>
                        <a:spcAft>
                          <a:spcPts val="0"/>
                        </a:spcAft>
                      </a:pPr>
                      <a:r>
                        <a:rPr lang="en-GB" sz="1600" b="1" dirty="0">
                          <a:solidFill>
                            <a:schemeClr val="tx2">
                              <a:lumMod val="75000"/>
                            </a:schemeClr>
                          </a:solidFill>
                          <a:effectLst/>
                          <a:latin typeface="Verdana" pitchFamily="34" charset="0"/>
                          <a:ea typeface="Verdana" pitchFamily="34" charset="0"/>
                          <a:cs typeface="Verdana" pitchFamily="34" charset="0"/>
                        </a:rPr>
                        <a:t>Reputation and value based marketing</a:t>
                      </a:r>
                    </a:p>
                  </a:txBody>
                  <a:tcPr marL="68580" marR="68580" marT="0" marB="0"/>
                </a:tc>
              </a:tr>
              <a:tr h="425424">
                <a:tc>
                  <a:txBody>
                    <a:bodyPr/>
                    <a:lstStyle/>
                    <a:p>
                      <a:pPr>
                        <a:lnSpc>
                          <a:spcPct val="115000"/>
                        </a:lnSpc>
                        <a:spcAft>
                          <a:spcPts val="0"/>
                        </a:spcAft>
                      </a:pPr>
                      <a:r>
                        <a:rPr lang="en-GB" sz="1600">
                          <a:effectLst/>
                          <a:latin typeface="Verdana" pitchFamily="34" charset="0"/>
                          <a:ea typeface="Verdana" pitchFamily="34" charset="0"/>
                          <a:cs typeface="Verdana" pitchFamily="34" charset="0"/>
                        </a:rPr>
                        <a:t>Service</a:t>
                      </a:r>
                    </a:p>
                  </a:txBody>
                  <a:tcPr marL="68580" marR="68580" marT="0" marB="0"/>
                </a:tc>
                <a:tc>
                  <a:txBody>
                    <a:bodyPr/>
                    <a:lstStyle/>
                    <a:p>
                      <a:pPr>
                        <a:lnSpc>
                          <a:spcPct val="115000"/>
                        </a:lnSpc>
                        <a:spcAft>
                          <a:spcPts val="0"/>
                        </a:spcAft>
                      </a:pPr>
                      <a:r>
                        <a:rPr lang="en-GB" sz="1600" b="1">
                          <a:solidFill>
                            <a:schemeClr val="tx2">
                              <a:lumMod val="75000"/>
                            </a:schemeClr>
                          </a:solidFill>
                          <a:effectLst/>
                          <a:latin typeface="Verdana" pitchFamily="34" charset="0"/>
                          <a:ea typeface="Verdana" pitchFamily="34" charset="0"/>
                          <a:cs typeface="Verdana" pitchFamily="34" charset="0"/>
                        </a:rPr>
                        <a:t>Counter service, standardised</a:t>
                      </a:r>
                    </a:p>
                  </a:txBody>
                  <a:tcPr marL="68580" marR="68580" marT="0" marB="0"/>
                </a:tc>
                <a:tc>
                  <a:txBody>
                    <a:bodyPr/>
                    <a:lstStyle/>
                    <a:p>
                      <a:pPr>
                        <a:lnSpc>
                          <a:spcPct val="115000"/>
                        </a:lnSpc>
                        <a:spcAft>
                          <a:spcPts val="0"/>
                        </a:spcAft>
                      </a:pPr>
                      <a:r>
                        <a:rPr lang="en-GB" sz="1600" b="1" dirty="0">
                          <a:solidFill>
                            <a:schemeClr val="tx2">
                              <a:lumMod val="75000"/>
                            </a:schemeClr>
                          </a:solidFill>
                          <a:effectLst/>
                          <a:latin typeface="Verdana" pitchFamily="34" charset="0"/>
                          <a:ea typeface="Verdana" pitchFamily="34" charset="0"/>
                          <a:cs typeface="Verdana" pitchFamily="34" charset="0"/>
                        </a:rPr>
                        <a:t>Silver service, customised</a:t>
                      </a:r>
                    </a:p>
                  </a:txBody>
                  <a:tcPr marL="68580" marR="68580" marT="0" marB="0"/>
                </a:tc>
              </a:tr>
            </a:tbl>
          </a:graphicData>
        </a:graphic>
      </p:graphicFrame>
      <p:sp>
        <p:nvSpPr>
          <p:cNvPr id="5" name="Rectangle 1"/>
          <p:cNvSpPr>
            <a:spLocks noChangeArrowheads="1"/>
          </p:cNvSpPr>
          <p:nvPr/>
        </p:nvSpPr>
        <p:spPr bwMode="auto">
          <a:xfrm>
            <a:off x="1649413" y="33226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26670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591</Words>
  <Application>Microsoft Office PowerPoint</Application>
  <PresentationFormat>On-screen Show (4:3)</PresentationFormat>
  <Paragraphs>111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Chapter 16</vt:lpstr>
      <vt:lpstr> Objectives  </vt:lpstr>
      <vt:lpstr>Strategic Management Accounting (SMA) Definition </vt:lpstr>
      <vt:lpstr> Conceptions of SMA  </vt:lpstr>
      <vt:lpstr>A comparison of the traditional and strategic approaches to management accounting </vt:lpstr>
      <vt:lpstr> Boston Matrix </vt:lpstr>
      <vt:lpstr> Value generation  </vt:lpstr>
      <vt:lpstr>Porter (1985) Value Chain  </vt:lpstr>
      <vt:lpstr>Comparison of Value Chain for a Fast food and fine dining restaurant </vt:lpstr>
      <vt:lpstr> Comparison Continued </vt:lpstr>
      <vt:lpstr>Product Lifecycle  </vt:lpstr>
      <vt:lpstr>Lifecycle return can be maximised by:  </vt:lpstr>
      <vt:lpstr>SMA Techniques The balanced scorecard (BSC) – linked with strategy </vt:lpstr>
      <vt:lpstr> Other Tools of SMA  </vt:lpstr>
      <vt:lpstr> Summary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TAJ</dc:creator>
  <cp:lastModifiedBy>TAJ</cp:lastModifiedBy>
  <cp:revision>9</cp:revision>
  <dcterms:created xsi:type="dcterms:W3CDTF">2012-08-01T20:46:07Z</dcterms:created>
  <dcterms:modified xsi:type="dcterms:W3CDTF">2012-08-26T15:28:53Z</dcterms:modified>
</cp:coreProperties>
</file>